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286000" y="1645920"/>
            <a:ext cx="7619695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5600" b="1">
                <a:solidFill>
                  <a:srgbClr val="FFFFFF"/>
                </a:solidFill>
                <a:latin typeface="Noto Serif CJK SC"/>
              </a:defRPr>
            </a:pPr>
            <a:r>
              <a:rPr a:eaTypeface="Noto Serif CJK SC"/>
              <a:t>立大志</a:t>
            </a:r>
          </a:p>
        </p:txBody>
      </p:sp>
      <p:sp>
        <p:nvSpPr>
          <p:cNvPr id="3" name="Rectangle 2"/>
          <p:cNvSpPr/>
          <p:nvPr/>
        </p:nvSpPr>
        <p:spPr>
          <a:xfrm>
            <a:off x="3962301" y="2834640"/>
            <a:ext cx="4267093" cy="254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286000" y="3063240"/>
            <a:ext cx="76196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100" b="0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从培养孩子学习力谈起 · 上篇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"/>
            <a:ext cx="10362895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三大误区，同一个错误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9848" y="1005840"/>
            <a:ext cx="100584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69848" y="1005840"/>
            <a:ext cx="101600" cy="82296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463040" y="1170432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  <a:defRPr sz="2200" b="1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学习力 ≠ 记忆力</a:t>
            </a:r>
          </a:p>
        </p:txBody>
      </p:sp>
      <p:sp>
        <p:nvSpPr>
          <p:cNvPr id="6" name="Rectangle 5"/>
          <p:cNvSpPr/>
          <p:nvPr/>
        </p:nvSpPr>
        <p:spPr>
          <a:xfrm>
            <a:off x="1069848" y="2011680"/>
            <a:ext cx="100584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069848" y="2011680"/>
            <a:ext cx="101600" cy="82296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463040" y="2176272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  <a:defRPr sz="2200" b="1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学习力 ≠ 刷题量</a:t>
            </a:r>
          </a:p>
        </p:txBody>
      </p:sp>
      <p:sp>
        <p:nvSpPr>
          <p:cNvPr id="9" name="Rectangle 8"/>
          <p:cNvSpPr/>
          <p:nvPr/>
        </p:nvSpPr>
        <p:spPr>
          <a:xfrm>
            <a:off x="1069848" y="3017520"/>
            <a:ext cx="1005840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69848" y="3017520"/>
            <a:ext cx="101600" cy="82296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463040" y="3182112"/>
            <a:ext cx="91440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  <a:defRPr sz="2200" b="1">
                <a:solidFill>
                  <a:srgbClr val="1E293B"/>
                </a:solidFill>
                <a:latin typeface="Noto Sans CJK SC"/>
              </a:defRPr>
            </a:pPr>
            <a:r>
              <a:rPr a:eaTypeface="Noto Sans CJK SC"/>
              <a:t>学习力 ≠ 坐得住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69848" y="4114800"/>
            <a:ext cx="50800" cy="82296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120648" y="4114800"/>
            <a:ext cx="9966960" cy="8229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463040" y="4224528"/>
            <a:ext cx="96012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  <a:defRPr sz="2600" b="1">
                <a:solidFill>
                  <a:srgbClr val="1D4ED8"/>
                </a:solidFill>
                <a:latin typeface="Noto Serif CJK SC"/>
              </a:defRPr>
            </a:pPr>
            <a:r>
              <a:rPr a:eaTypeface="Noto Serif CJK SC"/>
              <a:t>共同错误：把学习力当成"被动接收"的结果，而不是"主动构建"的过程。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00400" y="5212080"/>
            <a:ext cx="8229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spcAft>
                <a:spcPts val="0"/>
              </a:spcAft>
              <a:defRPr sz="2200" b="0">
                <a:solidFill>
                  <a:srgbClr val="B7791F"/>
                </a:solidFill>
                <a:latin typeface="Noto Sans CJK SC"/>
              </a:defRPr>
            </a:pPr>
            <a:r>
              <a:rPr a:eaTypeface="Noto Sans CJK SC"/>
              <a:t>中篇预告 → 学习力的本质是什么？它和志向的关系又是什么？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同是一个小时，两种结局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两种画面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0876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t>画面一：他眼睛在动、脑子在转，主动把新知识和旧知识连接。学完站起来，你感觉到他"长了点什么"。</a:t>
            </a:r>
          </a:p>
          <a:p/>
          <a:p>
            <a:r>
              <a:t>画面二：他把书翻了一遍、笔记抄了一遍，脑子是空的。完成了"学习"的动作，没完成"学会"的结果。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3566160"/>
            <a:ext cx="10515600" cy="27432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3566160"/>
            <a:ext cx="38100" cy="274320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4069080"/>
            <a:ext cx="9601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差别不在智商，不在努力——在"刻意练习"还是"重复劳动"。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320040"/>
            <a:ext cx="1051560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上篇：关于学习力的三大误区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051560"/>
            <a:ext cx="146304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目录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508760"/>
            <a:ext cx="73152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t>误区一：学习力就是记忆力 —— "记住了就是学会了？"</a:t>
            </a:r>
          </a:p>
          <a:p/>
          <a:p>
            <a:r>
              <a:t>误区二：学习力就是刷题量 —— "做得多就学得好？"</a:t>
            </a:r>
          </a:p>
          <a:p/>
          <a:p>
            <a:r>
              <a:t>误区三：学习力就是坐得住 —— "坐得住就行？"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3566160"/>
            <a:ext cx="10515600" cy="274320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3566160"/>
            <a:ext cx="38100" cy="274320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34440" y="4069080"/>
            <a:ext cx="96012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三大误区，你中了几个？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2743200" y="914400"/>
            <a:ext cx="6705295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8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</a:p>
          <a:p>
            <a:pPr algn="ctr">
              <a:lnSpc>
                <a:spcPct val="18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</a:p>
          <a:p>
            <a:pPr algn="ctr">
              <a:lnSpc>
                <a:spcPct val="18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</a:p>
        </p:txBody>
      </p:sp>
      <p:sp>
        <p:nvSpPr>
          <p:cNvPr id="3" name="Rectangle 2"/>
          <p:cNvSpPr/>
          <p:nvPr/>
        </p:nvSpPr>
        <p:spPr>
          <a:xfrm>
            <a:off x="1371600" y="2926080"/>
            <a:ext cx="9448495" cy="29260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371600" y="2926080"/>
            <a:ext cx="38100" cy="29260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781995" y="2926080"/>
            <a:ext cx="38100" cy="292608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011680" y="3291840"/>
            <a:ext cx="8168335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  <a:spcAft>
                <a:spcPts val="1200"/>
              </a:spcAft>
              <a:defRPr sz="2600" b="1">
                <a:solidFill>
                  <a:srgbClr val="13795B"/>
                </a:solidFill>
                <a:latin typeface="Noto Sans CJK SC"/>
              </a:defRPr>
            </a:pPr>
            <a:r>
              <a:rPr a:eaTypeface="Noto Sans CJK SC"/>
              <a:t>"记住了就是学会了？"</a:t>
            </a:r>
          </a:p>
          <a:p>
            <a:pPr algn="ctr">
              <a:lnSpc>
                <a:spcPct val="130000"/>
              </a:lnSpc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/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289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记忆力是地基，不是房子</a:t>
            </a:r>
          </a:p>
        </p:txBody>
      </p:sp>
      <p:sp>
        <p:nvSpPr>
          <p:cNvPr id="3" name="Rectangle 2"/>
          <p:cNvSpPr/>
          <p:nvPr/>
        </p:nvSpPr>
        <p:spPr>
          <a:xfrm>
            <a:off x="5989320" y="1188720"/>
            <a:ext cx="25400" cy="402336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118872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❌ 误区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164592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t>记住 ≠ 理解，理解 ≠ 会用</a:t>
            </a:r>
          </a:p>
          <a:p>
            <a:r>
              <a:t>能把历史年份倒背如流</a:t>
            </a:r>
          </a:p>
          <a:p>
            <a:r>
              <a:t>却答不出"如果当时这个决策没做会怎样"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18872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✓ 真相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164592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t>能默写物理公式一百遍</a:t>
            </a:r>
          </a:p>
          <a:p>
            <a:r>
              <a:t>却看不出全新场景该用哪个</a:t>
            </a:r>
          </a:p>
          <a:p>
            <a:r>
              <a:t>死记硬背 = "搬运工"资格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206240"/>
            <a:ext cx="103628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死记硬背只能让你拿到"搬运工"的资格，拿不到"建筑师"的能力。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74320"/>
            <a:ext cx="1036289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误区二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280160"/>
            <a:ext cx="3291840" cy="24688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645920" y="1645920"/>
            <a:ext cx="16459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刷题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" y="2194560"/>
            <a:ext cx="29260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/>
              <a:t>"做得多就学得好？"</a:t>
            </a:r>
          </a:p>
        </p:txBody>
      </p:sp>
      <p:sp>
        <p:nvSpPr>
          <p:cNvPr id="6" name="Rectangle 5"/>
          <p:cNvSpPr/>
          <p:nvPr/>
        </p:nvSpPr>
        <p:spPr>
          <a:xfrm>
            <a:off x="4480560" y="1280160"/>
            <a:ext cx="3291840" cy="24688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212080" y="1645920"/>
            <a:ext cx="16459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模式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663440" y="2194560"/>
            <a:ext cx="29260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/>
              <a:t>"见过就会做？"</a:t>
            </a:r>
          </a:p>
        </p:txBody>
      </p:sp>
      <p:sp>
        <p:nvSpPr>
          <p:cNvPr id="9" name="Rectangle 8"/>
          <p:cNvSpPr/>
          <p:nvPr/>
        </p:nvSpPr>
        <p:spPr>
          <a:xfrm>
            <a:off x="8046720" y="1280160"/>
            <a:ext cx="3291840" cy="246888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8778240" y="1645920"/>
            <a:ext cx="164592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本质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0" y="2194560"/>
            <a:ext cx="292608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rPr/>
              <a:t>"刷题=学习？"</a:t>
            </a:r>
          </a:p>
        </p:txBody>
      </p:sp>
      <p:sp>
        <p:nvSpPr>
          <p:cNvPr id="12" name="Rectangle 11"/>
          <p:cNvSpPr/>
          <p:nvPr/>
        </p:nvSpPr>
        <p:spPr>
          <a:xfrm>
            <a:off x="914400" y="4023360"/>
            <a:ext cx="10362895" cy="2194560"/>
          </a:xfrm>
          <a:prstGeom prst="rect">
            <a:avLst/>
          </a:prstGeom>
          <a:solidFill>
            <a:srgbClr val="FFFD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371600" y="4160520"/>
            <a:ext cx="9448495" cy="1905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371600" y="5989320"/>
            <a:ext cx="9448495" cy="1905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371600" y="4434840"/>
            <a:ext cx="944849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600" b="1">
                <a:solidFill>
                  <a:srgbClr val="B7791F"/>
                </a:solidFill>
                <a:latin typeface="Noto Serif CJK SC"/>
              </a:defRPr>
            </a:pPr>
            <a:r>
              <a:rPr/>
              <a:t>真正的学习力，不是"见过的题都会做"，是"没见过的题也能解"。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"/>
            <a:ext cx="10362895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刷题是'模式匹配'，不是'建立模型'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777240"/>
            <a:ext cx="10362895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100" b="0">
                <a:solidFill>
                  <a:srgbClr val="B42318"/>
                </a:solidFill>
                <a:latin typeface="Noto Sans CJK SC"/>
              </a:defRPr>
            </a:pPr>
            <a:r>
              <a:rPr/>
              <a:t>"做得多就学得好？"</a:t>
            </a:r>
          </a:p>
        </p:txBody>
      </p:sp>
      <p:sp>
        <p:nvSpPr>
          <p:cNvPr id="4" name="Rectangle 3"/>
          <p:cNvSpPr/>
          <p:nvPr/>
        </p:nvSpPr>
        <p:spPr>
          <a:xfrm>
            <a:off x="5989320" y="1325880"/>
            <a:ext cx="25400" cy="329184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❌ 模式匹配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t>做了一百遍同类型题</a:t>
            </a:r>
          </a:p>
          <a:p>
            <a:r>
              <a:t>只是"熟悉了套路"</a:t>
            </a:r>
          </a:p>
          <a:p>
            <a:r>
              <a:t>不是"掌握了原理"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37160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✓ 建立模型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82880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t>题目稍微变形就不会</a:t>
            </a:r>
          </a:p>
          <a:p>
            <a:r>
              <a:t>大脑在做模式匹配</a:t>
            </a:r>
          </a:p>
          <a:p>
            <a:r>
              <a:t>不是在建立模型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114800"/>
            <a:ext cx="1036289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真正的学习力，不是"见过的题都会做"，是"没见过的题也能解"。</a:t>
            </a:r>
            <a:br/>
            <a:r>
              <a:rPr a:eaTypeface="Noto Serif CJK SC"/>
              <a:t>区别在于——有的被点燃了，有的被浇灭了。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"/>
            <a:ext cx="10362895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误区三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777240"/>
            <a:ext cx="10362895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100" b="0">
                <a:solidFill>
                  <a:srgbClr val="B42318"/>
                </a:solidFill>
                <a:latin typeface="Noto Sans CJK SC"/>
              </a:defRPr>
            </a:pPr>
            <a:r>
              <a:rPr/>
              <a:t>"坐得住就行？"</a:t>
            </a:r>
          </a:p>
        </p:txBody>
      </p:sp>
      <p:sp>
        <p:nvSpPr>
          <p:cNvPr id="4" name="Rectangle 3"/>
          <p:cNvSpPr/>
          <p:nvPr/>
        </p:nvSpPr>
        <p:spPr>
          <a:xfrm>
            <a:off x="5989320" y="1325880"/>
            <a:ext cx="25400" cy="329184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219456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❌ 假学习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t>坐了两小时，脑子是空的</a:t>
            </a:r>
          </a:p>
          <a:p>
            <a:r>
              <a:t>完成了"坐"的动作</a:t>
            </a:r>
          </a:p>
          <a:p>
            <a:r>
              <a:t>没完成"学"的结果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37160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✓ 真学习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82880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t>脑子主动连接、主动提问</a:t>
            </a:r>
          </a:p>
          <a:p>
            <a:r>
              <a:t>主动验证 → 这是学习</a:t>
            </a:r>
          </a:p>
          <a:p>
            <a:r>
              <a:t>你能盯住他的身体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114800"/>
            <a:ext cx="1036289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学习力不是"坐得住"，是"转得动"。</a:t>
            </a:r>
            <a:br/>
            <a:r>
              <a:rPr a:eaTypeface="Noto Serif CJK SC"/>
              <a:t>他在演给你看。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"/>
            <a:ext cx="10362895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3800" b="1">
                <a:solidFill>
                  <a:srgbClr val="1E293B"/>
                </a:solidFill>
                <a:latin typeface="Noto Serif CJK SC"/>
              </a:defRPr>
            </a:pPr>
            <a:r>
              <a:rPr a:eaTypeface="Noto Serif CJK SC"/>
              <a:t>真正的学习力，不是'坐得住'，是'转得动'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777240"/>
            <a:ext cx="10362895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100" b="0">
                <a:solidFill>
                  <a:srgbClr val="B42318"/>
                </a:solidFill>
                <a:latin typeface="Noto Sans CJK SC"/>
              </a:defRPr>
            </a:pPr>
            <a:r>
              <a:rPr/>
              <a:t>"你能盯住他的身体，盯不住他的脑子"</a:t>
            </a:r>
          </a:p>
        </p:txBody>
      </p:sp>
      <p:sp>
        <p:nvSpPr>
          <p:cNvPr id="4" name="Rectangle 3"/>
          <p:cNvSpPr/>
          <p:nvPr/>
        </p:nvSpPr>
        <p:spPr>
          <a:xfrm>
            <a:off x="5989320" y="1325880"/>
            <a:ext cx="25400" cy="329184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31520" y="1371600"/>
            <a:ext cx="1828800" cy="3200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❌ 被动接收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t>坐了同样两小时</a:t>
            </a:r>
          </a:p>
          <a:p>
            <a:r>
              <a:t>脑子是空的 → "服刑"</a:t>
            </a:r>
          </a:p>
          <a:p>
            <a:r>
              <a:t>不是学习，是表演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0" y="1371600"/>
            <a:ext cx="1828800" cy="320040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400" b="1">
                <a:solidFill>
                  <a:srgbClr val="FFFFFF"/>
                </a:solidFill>
                <a:latin typeface="Noto Sans CJK SC"/>
              </a:defRPr>
            </a:pPr>
            <a:r>
              <a:rPr a:eaTypeface="Noto Sans CJK SC"/>
              <a:t>✓ 主动构建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0" y="1828800"/>
            <a:ext cx="5029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lnSpc>
                <a:spcPct val="160000"/>
              </a:lnSpc>
              <a:spcAft>
                <a:spcPts val="400"/>
              </a:spcAft>
              <a:defRPr sz="2200" b="0">
                <a:solidFill>
                  <a:srgbClr val="1E293B"/>
                </a:solidFill>
                <a:latin typeface="Noto Sans CJK SC"/>
              </a:defRPr>
            </a:pPr>
            <a:r>
              <a:t>学习力不是"等"来的</a:t>
            </a:r>
          </a:p>
          <a:p>
            <a:r>
              <a:t>是"养"出来的</a:t>
            </a:r>
          </a:p>
          <a:p>
            <a:r>
              <a:t>主动构建 &gt; 被动接收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114800"/>
            <a:ext cx="103628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  <a:defRPr sz="2800" b="1">
                <a:solidFill>
                  <a:srgbClr val="B7791F"/>
                </a:solidFill>
                <a:latin typeface="Noto Serif CJK SC"/>
              </a:defRPr>
            </a:pPr>
            <a:r>
              <a:rPr a:eaTypeface="Noto Serif CJK SC"/>
              <a:t>学习力不是"被动接收"的结果，是"主动构建"的过程。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